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539" r:id="rId2"/>
    <p:sldId id="992" r:id="rId3"/>
    <p:sldId id="1008" r:id="rId4"/>
    <p:sldId id="990" r:id="rId5"/>
    <p:sldId id="1009" r:id="rId6"/>
    <p:sldId id="10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59E"/>
    <a:srgbClr val="006600"/>
    <a:srgbClr val="FFFF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89302" autoAdjust="0"/>
  </p:normalViewPr>
  <p:slideViewPr>
    <p:cSldViewPr snapToGrid="0">
      <p:cViewPr varScale="1">
        <p:scale>
          <a:sx n="99" d="100"/>
          <a:sy n="99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1DDD-128E-4321-B91B-5AB2E13B6BA4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6B1A-A1F7-41A4-BA5C-715DCBDE44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38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07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69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19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1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0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6B1A-A1F7-41A4-BA5C-715DCBDE44A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21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B136-5951-4666-8C06-3711F00296BC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9469-6315-473E-9D9F-9B7D8D9755D0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66E7-68F7-49DD-B49D-C478241056D2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328-72EE-4B54-8051-65ABBC0E9070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884A-1406-454D-A97B-990E59F45F7B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C982-5A9E-4FCB-9DF4-39B95D6FD0D0}" type="datetime12">
              <a:rPr lang="vi-VN" smtClean="0"/>
              <a:t>16:07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1555-6A62-42EE-B942-B21D6C6BB33F}" type="datetime12">
              <a:rPr lang="vi-VN" smtClean="0"/>
              <a:t>16:07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5C37-53D4-4F6D-8DF7-0A1C549AC28C}" type="datetime12">
              <a:rPr lang="vi-VN" smtClean="0"/>
              <a:t>16:07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50D-EA6F-4C8F-BF89-3B346CFB99ED}" type="datetime12">
              <a:rPr lang="vi-VN" smtClean="0"/>
              <a:t>16:07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CAF9-1688-41EC-85EA-7B352020E60F}" type="datetime12">
              <a:rPr lang="vi-VN" smtClean="0"/>
              <a:t>16:07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A0CE-3A5E-4EBA-AEAF-97D458BC1881}" type="datetime12">
              <a:rPr lang="vi-VN" smtClean="0"/>
              <a:t>16:07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2AF8-228A-47C6-986B-BFC847698829}" type="datetime12">
              <a:rPr lang="vi-VN" smtClean="0"/>
              <a:t>16:07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2A52-5E86-4550-9162-D9B4D3B20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7A309E-AF85-258E-D561-9060D2EFF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5787C-8AEF-49DB-96D3-5F247B110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50" y="-3566038"/>
            <a:ext cx="14363700" cy="143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D55DB-98DE-0A25-5A94-436E71B2C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-22008" y="-79718"/>
            <a:ext cx="12191999" cy="52783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6B29E-C395-7998-687B-0B46795E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850D-EA6F-4C8F-BF89-3B346CFB99ED}" type="datetime12">
              <a:rPr lang="vi-VN" smtClean="0"/>
              <a:t>16:07</a:t>
            </a:fld>
            <a:endParaRPr lang="en-US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AEA22B43-1793-25DB-858F-0EE652A34F0B}"/>
              </a:ext>
            </a:extLst>
          </p:cNvPr>
          <p:cNvSpPr txBox="1"/>
          <p:nvPr/>
        </p:nvSpPr>
        <p:spPr>
          <a:xfrm>
            <a:off x="-22382" y="229958"/>
            <a:ext cx="12236017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spc="94">
                <a:solidFill>
                  <a:srgbClr val="FFFF00"/>
                </a:solidFill>
                <a:latin typeface="Segoe UI" panose="020B0502040204020203" pitchFamily="34" charset="0"/>
                <a:ea typeface="MiSans Heavy" panose="00000A00000000000000" charset="-122"/>
                <a:cs typeface="Segoe UI" panose="020B0502040204020203" pitchFamily="34" charset="0"/>
              </a:rPr>
              <a:t>VĂN PHÒNG TRUNG ƯƠNG ĐẢNG</a:t>
            </a:r>
            <a:endParaRPr kumimoji="0" lang="zh-CN" altLang="en-US" sz="2400" i="0" u="none" strike="noStrike" kern="1200" cap="none" spc="94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Segoe UI" panose="020B0502040204020203" pitchFamily="34" charset="0"/>
              <a:ea typeface="MiSans Heavy" panose="00000A00000000000000" charset="-122"/>
              <a:cs typeface="Segoe UI" panose="020B0502040204020203" pitchFamily="34" charset="0"/>
            </a:endParaRP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6909E032-D581-7830-F138-79B25D4546D2}"/>
              </a:ext>
            </a:extLst>
          </p:cNvPr>
          <p:cNvSpPr txBox="1"/>
          <p:nvPr/>
        </p:nvSpPr>
        <p:spPr>
          <a:xfrm>
            <a:off x="-10633" y="1829867"/>
            <a:ext cx="1219125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noProof="0" dirty="0"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THAM 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UI Black" panose="020B0A02040204020203" pitchFamily="34" charset="0"/>
              <a:ea typeface="MiSans Heavy" panose="00000A00000000000000" charset="-122"/>
              <a:cs typeface="Segoe UI" panose="020B0502040204020203" pitchFamily="34" charset="0"/>
            </a:endParaRP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F567780A-4711-F5EC-F20F-72A10CD0C8FF}"/>
              </a:ext>
            </a:extLst>
          </p:cNvPr>
          <p:cNvSpPr txBox="1"/>
          <p:nvPr/>
        </p:nvSpPr>
        <p:spPr>
          <a:xfrm>
            <a:off x="-33014" y="647242"/>
            <a:ext cx="12236018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spc="94">
                <a:solidFill>
                  <a:srgbClr val="FFFF00"/>
                </a:solidFill>
                <a:latin typeface="Segoe UI" panose="020B0502040204020203" pitchFamily="34" charset="0"/>
                <a:ea typeface="MiSans Heavy" panose="00000A00000000000000" charset="-122"/>
                <a:cs typeface="Segoe UI" panose="020B0502040204020203" pitchFamily="34" charset="0"/>
              </a:rPr>
              <a:t>CỤC CHUYỂN ĐỔI SỐ - CƠ YẾU</a:t>
            </a:r>
            <a:endParaRPr kumimoji="0" lang="zh-CN" altLang="en-US" sz="2400" b="1" i="0" u="none" strike="noStrike" kern="1200" cap="none" spc="94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Segoe UI" panose="020B0502040204020203" pitchFamily="34" charset="0"/>
              <a:ea typeface="MiSans Heavy" panose="00000A00000000000000" charset="-122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036C0-04AF-FCF0-49A2-AACF4859E292}"/>
              </a:ext>
            </a:extLst>
          </p:cNvPr>
          <p:cNvSpPr txBox="1"/>
          <p:nvPr/>
        </p:nvSpPr>
        <p:spPr>
          <a:xfrm>
            <a:off x="3649878" y="4909068"/>
            <a:ext cx="48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 </a:t>
            </a:r>
            <a:r>
              <a:rPr lang="en-US" b="1" i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Nội</a:t>
            </a:r>
            <a:r>
              <a:rPr lang="en-US" b="1" i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b="1" i="1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ngày</a:t>
            </a:r>
            <a:r>
              <a:rPr lang="en-US" b="1" i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21 </a:t>
            </a:r>
            <a:r>
              <a:rPr lang="en-US" b="1" i="1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tháng</a:t>
            </a:r>
            <a:r>
              <a:rPr lang="en-US" b="1" i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 </a:t>
            </a:r>
            <a:r>
              <a:rPr lang="en-US" b="1" i="1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b="1" i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2025</a:t>
            </a:r>
            <a:endParaRPr lang="vi-VN" b="1" i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D20E75-92FF-AD9D-5B7C-5246AB0F6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r="748" b="50894"/>
          <a:stretch/>
        </p:blipFill>
        <p:spPr>
          <a:xfrm>
            <a:off x="-22008" y="5543865"/>
            <a:ext cx="12214008" cy="1323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B58DC-3C02-753C-2202-D911F7635BF0}"/>
              </a:ext>
            </a:extLst>
          </p:cNvPr>
          <p:cNvSpPr txBox="1"/>
          <p:nvPr/>
        </p:nvSpPr>
        <p:spPr>
          <a:xfrm>
            <a:off x="1615149" y="2778132"/>
            <a:ext cx="9312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800" b="1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NHỮNG VẤN ĐỀ ĐẶT RA ĐỐI VỚI CHUYỂN ĐỔI SỐ TRONG HỆ THỐNG CHÍNH TRỊ</a:t>
            </a:r>
            <a:br>
              <a:rPr lang="en-US" sz="2800" b="1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2800" b="1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CƠ HỘI VÀ THÁCH THỨC</a:t>
            </a:r>
            <a:endParaRPr lang="en-US" sz="2800"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A light in the dark&#10;&#10;AI-generated content may be incorrect.">
            <a:extLst>
              <a:ext uri="{FF2B5EF4-FFF2-40B4-BE49-F238E27FC236}">
                <a16:creationId xmlns:a16="http://schemas.microsoft.com/office/drawing/2014/main" id="{0053A9F1-5A76-40C7-BE9D-38ED077847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21649"/>
          <a:stretch>
            <a:fillRect/>
          </a:stretch>
        </p:blipFill>
        <p:spPr>
          <a:xfrm rot="18871736">
            <a:off x="4527339" y="5572632"/>
            <a:ext cx="2318877" cy="22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4649-4DC4-5085-0D20-3EFBBF05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765918" y="3170778"/>
            <a:ext cx="2202428" cy="1739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2036B3-E992-6278-1D5B-82B738834681}"/>
              </a:ext>
            </a:extLst>
          </p:cNvPr>
          <p:cNvCxnSpPr>
            <a:cxnSpLocks/>
          </p:cNvCxnSpPr>
          <p:nvPr/>
        </p:nvCxnSpPr>
        <p:spPr>
          <a:xfrm>
            <a:off x="58747" y="3948217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A470024-5F50-F5EC-3704-DC57BDDB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801263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BB4ADCC4-3A3E-4214-91E5-575D154E19A4}"/>
              </a:ext>
            </a:extLst>
          </p:cNvPr>
          <p:cNvSpPr txBox="1"/>
          <p:nvPr/>
        </p:nvSpPr>
        <p:spPr>
          <a:xfrm>
            <a:off x="79121" y="431978"/>
            <a:ext cx="12138554" cy="59677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lvl="0" algn="ctr">
              <a:defRPr/>
            </a:pPr>
            <a:r>
              <a:rPr lang="en-US" altLang="zh-CN" sz="3200" b="1" noProof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MỘT SỐ KẾT QUẢ BƯỚC ĐẦU</a:t>
            </a:r>
            <a:endParaRPr kumimoji="0" lang="zh-CN" altLang="en-US" sz="3200" b="1" i="0" u="none" strike="noStrike" kern="1200" cap="none" spc="94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Segoe UI Black" panose="020B0A02040204020203" pitchFamily="34" charset="0"/>
              <a:ea typeface="MiSans Heavy" panose="00000A00000000000000" charset="-122"/>
              <a:cs typeface="Segoe UI" panose="020B0502040204020203" pitchFamily="34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AF8AB355-D351-47D9-AD51-14B67E43CF46}"/>
              </a:ext>
            </a:extLst>
          </p:cNvPr>
          <p:cNvSpPr/>
          <p:nvPr/>
        </p:nvSpPr>
        <p:spPr>
          <a:xfrm>
            <a:off x="308933" y="2169152"/>
            <a:ext cx="2721835" cy="393593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25CA9F-BF12-43E8-8237-7C933AA2717E}"/>
              </a:ext>
            </a:extLst>
          </p:cNvPr>
          <p:cNvSpPr txBox="1"/>
          <p:nvPr/>
        </p:nvSpPr>
        <p:spPr>
          <a:xfrm>
            <a:off x="346169" y="3332095"/>
            <a:ext cx="2687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Thể chế,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chính sách được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hoàn thiện dần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vi-VN" sz="2000" u="sng">
                <a:latin typeface="Segoe UI" panose="020B0502040204020203" pitchFamily="34" charset="0"/>
                <a:cs typeface="Segoe UI" panose="020B0502040204020203" pitchFamily="34" charset="0"/>
              </a:rPr>
              <a:t>tạo hành lang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pháp lý cho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chuyển đổi số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toàn hệ </a:t>
            </a:r>
            <a:r>
              <a:rPr lang="vi-VN" sz="2000" smtClean="0"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ight Arrow 6">
            <a:extLst>
              <a:ext uri="{FF2B5EF4-FFF2-40B4-BE49-F238E27FC236}">
                <a16:creationId xmlns:a16="http://schemas.microsoft.com/office/drawing/2014/main" id="{98CFBD40-7F0B-418B-9F13-EBA69EDF69B3}"/>
              </a:ext>
            </a:extLst>
          </p:cNvPr>
          <p:cNvSpPr/>
          <p:nvPr/>
        </p:nvSpPr>
        <p:spPr>
          <a:xfrm>
            <a:off x="308934" y="2194264"/>
            <a:ext cx="2312214" cy="866103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>
                <a:latin typeface="Segoe UI" panose="020B0502040204020203" pitchFamily="34" charset="0"/>
                <a:cs typeface="Segoe UI" panose="020B0502040204020203" pitchFamily="34" charset="0"/>
              </a:rPr>
              <a:t>Thể chế</a:t>
            </a:r>
            <a:endParaRPr lang="ko-KR" altLang="en-US" sz="2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DF98BB-2DD5-4D1E-8287-66F1E0C780B8}"/>
              </a:ext>
            </a:extLst>
          </p:cNvPr>
          <p:cNvSpPr txBox="1"/>
          <p:nvPr/>
        </p:nvSpPr>
        <p:spPr>
          <a:xfrm>
            <a:off x="1880000" y="2396411"/>
            <a:ext cx="66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A137BD99-C28B-4C18-8759-BA8DD12BB101}"/>
              </a:ext>
            </a:extLst>
          </p:cNvPr>
          <p:cNvSpPr/>
          <p:nvPr/>
        </p:nvSpPr>
        <p:spPr>
          <a:xfrm>
            <a:off x="3240255" y="2211398"/>
            <a:ext cx="2758005" cy="3894793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FFC00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D16C2C-087C-44A6-9F01-A8543552373D}"/>
              </a:ext>
            </a:extLst>
          </p:cNvPr>
          <p:cNvSpPr txBox="1"/>
          <p:nvPr/>
        </p:nvSpPr>
        <p:spPr>
          <a:xfrm>
            <a:off x="3282255" y="3332095"/>
            <a:ext cx="2737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Hạ tầng số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của Đảng, Nhà nước, MTTQ, đoàn thể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được </a:t>
            </a:r>
            <a:r>
              <a:rPr lang="vi-VN" sz="2000" u="sng">
                <a:latin typeface="Segoe UI" panose="020B0502040204020203" pitchFamily="34" charset="0"/>
                <a:cs typeface="Segoe UI" panose="020B0502040204020203" pitchFamily="34" charset="0"/>
              </a:rPr>
              <a:t>củng cố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mạng truyền số liệu chuyên dùng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kết nối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thống suốt.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ight Arrow 66">
            <a:extLst>
              <a:ext uri="{FF2B5EF4-FFF2-40B4-BE49-F238E27FC236}">
                <a16:creationId xmlns:a16="http://schemas.microsoft.com/office/drawing/2014/main" id="{4371EC05-D12D-427A-8F24-1292CC4D4BBC}"/>
              </a:ext>
            </a:extLst>
          </p:cNvPr>
          <p:cNvSpPr/>
          <p:nvPr/>
        </p:nvSpPr>
        <p:spPr>
          <a:xfrm>
            <a:off x="3252333" y="2238047"/>
            <a:ext cx="2400769" cy="866103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>
                <a:latin typeface="Segoe UI" panose="020B0502040204020203" pitchFamily="34" charset="0"/>
                <a:cs typeface="Segoe UI" panose="020B0502040204020203" pitchFamily="34" charset="0"/>
              </a:rPr>
              <a:t>Hạ tầng số</a:t>
            </a:r>
            <a:endParaRPr lang="ko-KR" altLang="en-US" sz="2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93E22-E849-4B5C-A17C-47EEF54E026A}"/>
              </a:ext>
            </a:extLst>
          </p:cNvPr>
          <p:cNvSpPr txBox="1"/>
          <p:nvPr/>
        </p:nvSpPr>
        <p:spPr>
          <a:xfrm>
            <a:off x="4921582" y="2424347"/>
            <a:ext cx="65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ed Rectangle 71">
            <a:extLst>
              <a:ext uri="{FF2B5EF4-FFF2-40B4-BE49-F238E27FC236}">
                <a16:creationId xmlns:a16="http://schemas.microsoft.com/office/drawing/2014/main" id="{D9EBCCA7-F32C-462F-B1C9-0F1E1C6ECC61}"/>
              </a:ext>
            </a:extLst>
          </p:cNvPr>
          <p:cNvSpPr/>
          <p:nvPr/>
        </p:nvSpPr>
        <p:spPr>
          <a:xfrm>
            <a:off x="6193286" y="2190670"/>
            <a:ext cx="2795196" cy="3910791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6" name="Right Arrow 73">
            <a:extLst>
              <a:ext uri="{FF2B5EF4-FFF2-40B4-BE49-F238E27FC236}">
                <a16:creationId xmlns:a16="http://schemas.microsoft.com/office/drawing/2014/main" id="{D968A4CF-9499-4C48-8E78-592E431F0E9A}"/>
              </a:ext>
            </a:extLst>
          </p:cNvPr>
          <p:cNvSpPr/>
          <p:nvPr/>
        </p:nvSpPr>
        <p:spPr>
          <a:xfrm>
            <a:off x="6202588" y="2227113"/>
            <a:ext cx="2405470" cy="866103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Đề án </a:t>
            </a:r>
          </a:p>
          <a:p>
            <a:pPr algn="ctr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204-QĐ/TW</a:t>
            </a:r>
            <a:endParaRPr lang="ko-KR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1B1BFD-1BFE-4BE1-B2DB-D05902048F88}"/>
              </a:ext>
            </a:extLst>
          </p:cNvPr>
          <p:cNvSpPr txBox="1"/>
          <p:nvPr/>
        </p:nvSpPr>
        <p:spPr>
          <a:xfrm>
            <a:off x="7900808" y="2424346"/>
            <a:ext cx="55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75083618-E055-4109-B016-507DB8809DCD}"/>
              </a:ext>
            </a:extLst>
          </p:cNvPr>
          <p:cNvSpPr/>
          <p:nvPr/>
        </p:nvSpPr>
        <p:spPr>
          <a:xfrm>
            <a:off x="9171356" y="2200729"/>
            <a:ext cx="2740473" cy="3935932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rgbClr val="00660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9" name="Right Arrow 6">
            <a:extLst>
              <a:ext uri="{FF2B5EF4-FFF2-40B4-BE49-F238E27FC236}">
                <a16:creationId xmlns:a16="http://schemas.microsoft.com/office/drawing/2014/main" id="{74226E94-E158-4AB4-BDE7-C3B763F8674F}"/>
              </a:ext>
            </a:extLst>
          </p:cNvPr>
          <p:cNvSpPr/>
          <p:nvPr/>
        </p:nvSpPr>
        <p:spPr>
          <a:xfrm>
            <a:off x="9190541" y="2254716"/>
            <a:ext cx="2347733" cy="866103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>
                <a:latin typeface="Segoe UI" panose="020B0502040204020203" pitchFamily="34" charset="0"/>
                <a:cs typeface="Segoe UI" panose="020B0502040204020203" pitchFamily="34" charset="0"/>
              </a:rPr>
              <a:t>04 khối</a:t>
            </a:r>
            <a:endParaRPr lang="ko-KR" altLang="en-US" sz="2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B3C571-E10A-4681-8972-748DB0493153}"/>
              </a:ext>
            </a:extLst>
          </p:cNvPr>
          <p:cNvSpPr txBox="1"/>
          <p:nvPr/>
        </p:nvSpPr>
        <p:spPr>
          <a:xfrm>
            <a:off x="10860371" y="2448004"/>
            <a:ext cx="58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64BC2C-F82B-46A6-963A-80B16B19D7B4}"/>
              </a:ext>
            </a:extLst>
          </p:cNvPr>
          <p:cNvSpPr txBox="1"/>
          <p:nvPr/>
        </p:nvSpPr>
        <p:spPr>
          <a:xfrm>
            <a:off x="6195333" y="3353087"/>
            <a:ext cx="2773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Đ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ổi mới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u="sng">
                <a:latin typeface="Segoe UI" panose="020B0502040204020203" pitchFamily="34" charset="0"/>
                <a:cs typeface="Segoe UI" panose="020B0502040204020203" pitchFamily="34" charset="0"/>
              </a:rPr>
              <a:t>tư duy lãnh đạo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hình thành </a:t>
            </a: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văn hóa làm việc số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kỷ luật,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minh bạch,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hiệu quả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D89BEB-2843-44BB-A6E9-9E27C0089A4A}"/>
              </a:ext>
            </a:extLst>
          </p:cNvPr>
          <p:cNvSpPr txBox="1"/>
          <p:nvPr/>
        </p:nvSpPr>
        <p:spPr>
          <a:xfrm>
            <a:off x="9164934" y="3353087"/>
            <a:ext cx="2737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4 khối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cơ quan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(Đảng – Nhà nước – Quốc hội – MTTQ) triển khai đồng bộ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vi-VN" sz="2000" u="sng">
                <a:latin typeface="Segoe UI" panose="020B0502040204020203" pitchFamily="34" charset="0"/>
                <a:cs typeface="Segoe UI" panose="020B0502040204020203" pitchFamily="34" charset="0"/>
              </a:rPr>
              <a:t>hình thành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mô hình quản trị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dữ liệu liên </a:t>
            </a:r>
            <a:r>
              <a:rPr lang="vi-VN" sz="2000" b="1" smtClean="0"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vi-VN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AACB85-9B60-39B2-DA92-C6DF99512A30}"/>
              </a:ext>
            </a:extLst>
          </p:cNvPr>
          <p:cNvSpPr/>
          <p:nvPr/>
        </p:nvSpPr>
        <p:spPr>
          <a:xfrm>
            <a:off x="4047879" y="1207143"/>
            <a:ext cx="4088844" cy="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58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4649-4DC4-5085-0D20-3EFBBF05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725223" y="2514953"/>
            <a:ext cx="2202428" cy="1739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2036B3-E992-6278-1D5B-82B738834681}"/>
              </a:ext>
            </a:extLst>
          </p:cNvPr>
          <p:cNvCxnSpPr>
            <a:cxnSpLocks/>
          </p:cNvCxnSpPr>
          <p:nvPr/>
        </p:nvCxnSpPr>
        <p:spPr>
          <a:xfrm>
            <a:off x="18052" y="3292392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A470024-5F50-F5EC-3704-DC57BDDB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BB4ADCC4-3A3E-4214-91E5-575D154E19A4}"/>
              </a:ext>
            </a:extLst>
          </p:cNvPr>
          <p:cNvSpPr txBox="1"/>
          <p:nvPr/>
        </p:nvSpPr>
        <p:spPr>
          <a:xfrm>
            <a:off x="9026" y="210327"/>
            <a:ext cx="12166549" cy="59677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NHỮNG VẤN ĐỀ ĐẶT RA VÀ THÁCH THỨC CHỦ YẾU</a:t>
            </a:r>
            <a:endParaRPr lang="en-US" sz="40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68CF73-9E3B-4F1B-8CF1-6BC149822F35}"/>
              </a:ext>
            </a:extLst>
          </p:cNvPr>
          <p:cNvSpPr/>
          <p:nvPr/>
        </p:nvSpPr>
        <p:spPr>
          <a:xfrm>
            <a:off x="1642836" y="1338989"/>
            <a:ext cx="10119236" cy="107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là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mặc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dù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có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Khung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trúc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thể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quốc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nền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tảng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song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phạm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thể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phối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khai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các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các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khối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còn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thiếu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đồng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B0D966-ED82-41FC-8144-739CAEB1ED80}"/>
              </a:ext>
            </a:extLst>
          </p:cNvPr>
          <p:cNvSpPr/>
          <p:nvPr/>
        </p:nvSpPr>
        <p:spPr>
          <a:xfrm>
            <a:off x="455717" y="1338989"/>
            <a:ext cx="1187119" cy="1077829"/>
          </a:xfrm>
          <a:prstGeom prst="rect">
            <a:avLst/>
          </a:prstGeom>
          <a:solidFill>
            <a:srgbClr val="85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3200" b="1" spc="-3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368CF73-9E3B-4F1B-8CF1-6BC149822F35}"/>
              </a:ext>
            </a:extLst>
          </p:cNvPr>
          <p:cNvSpPr/>
          <p:nvPr/>
        </p:nvSpPr>
        <p:spPr>
          <a:xfrm>
            <a:off x="1642836" y="2492273"/>
            <a:ext cx="10119236" cy="101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Hai là, dữ liệu - yếu tố cốt lõi của chuyển đổi số</a:t>
            </a:r>
            <a:r>
              <a:rPr lang="en-US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còn </a:t>
            </a:r>
            <a:r>
              <a:rPr lang="en-US" sz="20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 tán, thiếu chuẩn hóa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b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 đảm bảo nguyên tắc “</a:t>
            </a:r>
            <a:r>
              <a:rPr lang="en-US" sz="2000" b="1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đúng, đủ, sạch, sống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”, </a:t>
            </a:r>
            <a:r>
              <a:rPr lang="en-US" sz="20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 hình thành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cơ chế bảo đảm </a:t>
            </a:r>
            <a:b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000" b="1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 liệu dùng chung, phục vụ chung, quản lý phân quyền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8B0D966-ED82-41FC-8144-739CAEB1ED80}"/>
              </a:ext>
            </a:extLst>
          </p:cNvPr>
          <p:cNvSpPr/>
          <p:nvPr/>
        </p:nvSpPr>
        <p:spPr>
          <a:xfrm>
            <a:off x="455717" y="2492273"/>
            <a:ext cx="1187119" cy="1010865"/>
          </a:xfrm>
          <a:prstGeom prst="rect">
            <a:avLst/>
          </a:prstGeom>
          <a:solidFill>
            <a:srgbClr val="85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3200" b="1" spc="-3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368CF73-9E3B-4F1B-8CF1-6BC149822F35}"/>
              </a:ext>
            </a:extLst>
          </p:cNvPr>
          <p:cNvSpPr/>
          <p:nvPr/>
        </p:nvSpPr>
        <p:spPr>
          <a:xfrm>
            <a:off x="1642836" y="3578593"/>
            <a:ext cx="10119236" cy="163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là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tái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cấu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trúc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nghiệp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còn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chậm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nhiều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cứng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nhắc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các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Đảng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trận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đoàn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thể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dừng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gắn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chặt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với CCHC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khối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có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DVCTT </a:t>
            </a:r>
            <a:r>
              <a:rPr lang="en-US" sz="20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toàn</a:t>
            </a:r>
            <a:r>
              <a:rPr lang="en-US" sz="2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chia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còn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hạn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khiến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hiệu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phục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trọn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vẹn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bảo</a:t>
            </a:r>
            <a:r>
              <a:rPr lang="en-US" sz="20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DVCTT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toàn</a:t>
            </a:r>
            <a:r>
              <a:rPr lang="en-US" sz="20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8B0D966-ED82-41FC-8144-739CAEB1ED80}"/>
              </a:ext>
            </a:extLst>
          </p:cNvPr>
          <p:cNvSpPr/>
          <p:nvPr/>
        </p:nvSpPr>
        <p:spPr>
          <a:xfrm>
            <a:off x="455717" y="3578593"/>
            <a:ext cx="1187119" cy="1636343"/>
          </a:xfrm>
          <a:prstGeom prst="rect">
            <a:avLst/>
          </a:prstGeom>
          <a:solidFill>
            <a:srgbClr val="85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3200" b="1" spc="-3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368CF73-9E3B-4F1B-8CF1-6BC149822F35}"/>
              </a:ext>
            </a:extLst>
          </p:cNvPr>
          <p:cNvSpPr/>
          <p:nvPr/>
        </p:nvSpPr>
        <p:spPr>
          <a:xfrm>
            <a:off x="1642836" y="5290391"/>
            <a:ext cx="10119236" cy="101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Bốn là, nguồn lực và nhân lực còn hạn chế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đặc biệt ở </a:t>
            </a:r>
            <a:r>
              <a:rPr lang="en-US" sz="20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 cơ sở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nơi trực tiếp</a:t>
            </a:r>
            <a:b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 hiện các nhiệm vụ chuyển đổi số, khiến khả năng </a:t>
            </a:r>
            <a:r>
              <a:rPr lang="en-US" sz="20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 tỏa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và tính bền vững </a:t>
            </a:r>
            <a:b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chưa cao</a:t>
            </a:r>
            <a:r>
              <a:rPr lang="en-US"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B0D966-ED82-41FC-8144-739CAEB1ED80}"/>
              </a:ext>
            </a:extLst>
          </p:cNvPr>
          <p:cNvSpPr/>
          <p:nvPr/>
        </p:nvSpPr>
        <p:spPr>
          <a:xfrm>
            <a:off x="455717" y="5290391"/>
            <a:ext cx="1187119" cy="1010865"/>
          </a:xfrm>
          <a:prstGeom prst="rect">
            <a:avLst/>
          </a:prstGeom>
          <a:solidFill>
            <a:srgbClr val="85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3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3200" b="1" spc="-3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0AACB85-9B60-39B2-DA92-C6DF99512A30}"/>
              </a:ext>
            </a:extLst>
          </p:cNvPr>
          <p:cNvSpPr/>
          <p:nvPr/>
        </p:nvSpPr>
        <p:spPr>
          <a:xfrm>
            <a:off x="4318421" y="860997"/>
            <a:ext cx="4088844" cy="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07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4649-4DC4-5085-0D20-3EFBBF05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2036B3-E992-6278-1D5B-82B738834681}"/>
              </a:ext>
            </a:extLst>
          </p:cNvPr>
          <p:cNvCxnSpPr>
            <a:cxnSpLocks/>
          </p:cNvCxnSpPr>
          <p:nvPr/>
        </p:nvCxnSpPr>
        <p:spPr>
          <a:xfrm>
            <a:off x="121522" y="3369079"/>
            <a:ext cx="12192000" cy="0"/>
          </a:xfrm>
          <a:prstGeom prst="line">
            <a:avLst/>
          </a:prstGeom>
          <a:ln w="15240">
            <a:gradFill>
              <a:gsLst>
                <a:gs pos="0">
                  <a:srgbClr val="EB1C24"/>
                </a:gs>
                <a:gs pos="100000">
                  <a:srgbClr val="B41E23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A470024-5F50-F5EC-3704-DC57BDDB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070" y="0"/>
            <a:ext cx="13256554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8C2B03-485F-49E9-8BF4-0C1E2FCE5D02}"/>
              </a:ext>
            </a:extLst>
          </p:cNvPr>
          <p:cNvSpPr txBox="1"/>
          <p:nvPr/>
        </p:nvSpPr>
        <p:spPr>
          <a:xfrm>
            <a:off x="-157830" y="200123"/>
            <a:ext cx="7745590" cy="59677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CƠ HỘI VÀ YÊU CẦU ĐẶT RA</a:t>
            </a:r>
            <a:endParaRPr lang="en-US" sz="40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1" name="Chevron 150">
            <a:extLst>
              <a:ext uri="{FF2B5EF4-FFF2-40B4-BE49-F238E27FC236}">
                <a16:creationId xmlns:a16="http://schemas.microsoft.com/office/drawing/2014/main" id="{01E0273A-B459-4CD0-8435-5CF254BFE226}"/>
              </a:ext>
            </a:extLst>
          </p:cNvPr>
          <p:cNvSpPr/>
          <p:nvPr/>
        </p:nvSpPr>
        <p:spPr>
          <a:xfrm>
            <a:off x="743133" y="1545215"/>
            <a:ext cx="3377499" cy="893484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2" name="Chevron 151">
            <a:extLst>
              <a:ext uri="{FF2B5EF4-FFF2-40B4-BE49-F238E27FC236}">
                <a16:creationId xmlns:a16="http://schemas.microsoft.com/office/drawing/2014/main" id="{53E938E4-B903-4E78-890B-D2C0B4A4A281}"/>
              </a:ext>
            </a:extLst>
          </p:cNvPr>
          <p:cNvSpPr/>
          <p:nvPr/>
        </p:nvSpPr>
        <p:spPr>
          <a:xfrm>
            <a:off x="4093303" y="1296958"/>
            <a:ext cx="3580224" cy="893484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3" name="Chevron 152">
            <a:extLst>
              <a:ext uri="{FF2B5EF4-FFF2-40B4-BE49-F238E27FC236}">
                <a16:creationId xmlns:a16="http://schemas.microsoft.com/office/drawing/2014/main" id="{B4CBDB40-14D8-445F-AAA2-A37966BF7CB8}"/>
              </a:ext>
            </a:extLst>
          </p:cNvPr>
          <p:cNvSpPr/>
          <p:nvPr/>
        </p:nvSpPr>
        <p:spPr>
          <a:xfrm>
            <a:off x="7653517" y="782897"/>
            <a:ext cx="3634680" cy="89348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3275C8-BCE5-4258-AD9C-4BE1B63BF8B8}"/>
              </a:ext>
            </a:extLst>
          </p:cNvPr>
          <p:cNvSpPr/>
          <p:nvPr/>
        </p:nvSpPr>
        <p:spPr>
          <a:xfrm>
            <a:off x="7674044" y="1770453"/>
            <a:ext cx="3612827" cy="331733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455025A-0387-4B0E-A1A6-AC0967700908}"/>
              </a:ext>
            </a:extLst>
          </p:cNvPr>
          <p:cNvSpPr/>
          <p:nvPr/>
        </p:nvSpPr>
        <p:spPr>
          <a:xfrm>
            <a:off x="4095605" y="2298237"/>
            <a:ext cx="3593038" cy="27895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79DF2F2-2AAF-423B-9C1A-E3CA37AC6BBB}"/>
              </a:ext>
            </a:extLst>
          </p:cNvPr>
          <p:cNvSpPr/>
          <p:nvPr/>
        </p:nvSpPr>
        <p:spPr>
          <a:xfrm>
            <a:off x="805916" y="2529065"/>
            <a:ext cx="3287387" cy="255872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01A7B38-9CD0-43B0-BBE2-116116D27F63}"/>
              </a:ext>
            </a:extLst>
          </p:cNvPr>
          <p:cNvSpPr txBox="1"/>
          <p:nvPr/>
        </p:nvSpPr>
        <p:spPr>
          <a:xfrm>
            <a:off x="764342" y="1686591"/>
            <a:ext cx="332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 thống chính trị </a:t>
            </a:r>
            <a:b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 nhất</a:t>
            </a:r>
            <a:endParaRPr lang="ko-KR" alt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F0B5A58-2E50-4E36-9C18-683C49ADB133}"/>
              </a:ext>
            </a:extLst>
          </p:cNvPr>
          <p:cNvSpPr txBox="1"/>
          <p:nvPr/>
        </p:nvSpPr>
        <p:spPr>
          <a:xfrm>
            <a:off x="4530806" y="1404753"/>
            <a:ext cx="263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CSDL quốc gia trọng yếu</a:t>
            </a:r>
            <a:endParaRPr lang="ko-KR" alt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2B1FE9C-E64F-4162-9D3C-92C1C5F8837A}"/>
              </a:ext>
            </a:extLst>
          </p:cNvPr>
          <p:cNvSpPr txBox="1"/>
          <p:nvPr/>
        </p:nvSpPr>
        <p:spPr>
          <a:xfrm>
            <a:off x="7714760" y="829890"/>
            <a:ext cx="350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Hạ tầng,công nghệ số </a:t>
            </a:r>
            <a:b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 đại</a:t>
            </a:r>
            <a:endParaRPr lang="ko-KR" alt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E0F4336-1E53-4C94-B9F9-64022E9A4E9B}"/>
              </a:ext>
            </a:extLst>
          </p:cNvPr>
          <p:cNvSpPr txBox="1"/>
          <p:nvPr/>
        </p:nvSpPr>
        <p:spPr>
          <a:xfrm>
            <a:off x="803615" y="2502549"/>
            <a:ext cx="3278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Đảng lãnh đạo </a:t>
            </a:r>
          </a:p>
          <a:p>
            <a:pPr algn="ctr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tập trung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Chính phủ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điều hành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quyết liệt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xã hội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đồng thuận cao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u="sng">
                <a:latin typeface="Segoe UI" panose="020B0502040204020203" pitchFamily="34" charset="0"/>
                <a:cs typeface="Segoe UI" panose="020B0502040204020203" pitchFamily="34" charset="0"/>
              </a:rPr>
              <a:t>tạo nền tảng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thể chế thuận lợi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cho CĐS đồng bộ.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7FBB3F7-71B3-4ED7-A2C7-0F40D26452D1}"/>
              </a:ext>
            </a:extLst>
          </p:cNvPr>
          <p:cNvSpPr txBox="1"/>
          <p:nvPr/>
        </p:nvSpPr>
        <p:spPr>
          <a:xfrm>
            <a:off x="4106034" y="2389401"/>
            <a:ext cx="3608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Hình thành các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CSDL </a:t>
            </a: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quốc gia trọng yếu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000" i="1">
                <a:latin typeface="Segoe UI" panose="020B0502040204020203" pitchFamily="34" charset="0"/>
                <a:cs typeface="Segoe UI" panose="020B0502040204020203" pitchFamily="34" charset="0"/>
              </a:rPr>
              <a:t>(dân cư, đất đai, doanh nghiệp, cán bộ, đảng viên…)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nguồn lực chiến lược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cho quản trị, điều hành,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ra quyết định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dựa trên dữ liệu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78DCFBA-B190-45F7-864C-F7236E8FB0CA}"/>
              </a:ext>
            </a:extLst>
          </p:cNvPr>
          <p:cNvSpPr txBox="1"/>
          <p:nvPr/>
        </p:nvSpPr>
        <p:spPr>
          <a:xfrm>
            <a:off x="7715102" y="1787700"/>
            <a:ext cx="3430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Việt Nam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có </a:t>
            </a: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hạ tầng và công nghệ số hiện đại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làm chủ và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ứng dụng mạnh mẽ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các nền tảng số, AI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cùng </a:t>
            </a: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ý chí chính trị và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sự đồng hành của </a:t>
            </a: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000" b="1">
                <a:latin typeface="Segoe UI" panose="020B0502040204020203" pitchFamily="34" charset="0"/>
                <a:cs typeface="Segoe UI" panose="020B0502040204020203" pitchFamily="34" charset="0"/>
              </a:rPr>
              <a:t>doanh nghiệp công nghệ trong nước</a:t>
            </a:r>
            <a:r>
              <a:rPr lang="vi-VN" sz="2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20290862">
            <a:off x="7762424" y="3457124"/>
            <a:ext cx="1643557" cy="1449048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0" name="Rounded Rectangle 21">
            <a:extLst>
              <a:ext uri="{FF2B5EF4-FFF2-40B4-BE49-F238E27FC236}">
                <a16:creationId xmlns:a16="http://schemas.microsoft.com/office/drawing/2014/main" id="{27DA2AC0-C2DC-4154-9D9F-66416FF3A8E8}"/>
              </a:ext>
            </a:extLst>
          </p:cNvPr>
          <p:cNvSpPr/>
          <p:nvPr/>
        </p:nvSpPr>
        <p:spPr>
          <a:xfrm rot="16200000" flipH="1">
            <a:off x="6760237" y="1980874"/>
            <a:ext cx="1220801" cy="7832471"/>
          </a:xfrm>
          <a:prstGeom prst="roundRect">
            <a:avLst>
              <a:gd name="adj" fmla="val 109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just"/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Đây là cơ hội để chuyển đổi số trong hệ thống chính trị thực sự </a:t>
            </a:r>
            <a:b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trở thành </a:t>
            </a:r>
            <a:r>
              <a:rPr lang="en-US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“đòn bẩy thể chế”</a:t>
            </a: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thúc đẩy đổi mới phương thức lãnh đạo, quản lý, điều hành và phục vụ Nhân dân, góp phần hiện thực hóa </a:t>
            </a:r>
            <a:b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mô hình chính quyền hai cấp tinh gọn, minh bạch, hiệu quả.</a:t>
            </a:r>
          </a:p>
        </p:txBody>
      </p:sp>
      <p:sp>
        <p:nvSpPr>
          <p:cNvPr id="171" name="Round Same Side Corner Rectangle 22">
            <a:extLst>
              <a:ext uri="{FF2B5EF4-FFF2-40B4-BE49-F238E27FC236}">
                <a16:creationId xmlns:a16="http://schemas.microsoft.com/office/drawing/2014/main" id="{733B0C6B-090F-4D72-850C-878E6CAAA5D1}"/>
              </a:ext>
            </a:extLst>
          </p:cNvPr>
          <p:cNvSpPr/>
          <p:nvPr/>
        </p:nvSpPr>
        <p:spPr>
          <a:xfrm rot="16200000">
            <a:off x="1520972" y="4574081"/>
            <a:ext cx="1218374" cy="2648482"/>
          </a:xfrm>
          <a:prstGeom prst="round2SameRect">
            <a:avLst>
              <a:gd name="adj1" fmla="val 13229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CHUYỂN ĐỔI SỐ </a:t>
            </a:r>
            <a:b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ĐÒN BẨY THỂ CHẾ </a:t>
            </a:r>
            <a:b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CHO ĐỔI MỚI VÀ </a:t>
            </a:r>
            <a:b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TINH GỌN BỘ MÁY</a:t>
            </a:r>
            <a:endParaRPr lang="ko-KR" altLang="en-US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0AACB85-9B60-39B2-DA92-C6DF99512A30}"/>
              </a:ext>
            </a:extLst>
          </p:cNvPr>
          <p:cNvSpPr/>
          <p:nvPr/>
        </p:nvSpPr>
        <p:spPr>
          <a:xfrm>
            <a:off x="903771" y="777022"/>
            <a:ext cx="4088844" cy="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87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4649-4DC4-5085-0D20-3EFBBF05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732571" y="3257365"/>
            <a:ext cx="2202428" cy="1739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A470024-5F50-F5EC-3704-DC57BDDB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" y="-3921"/>
            <a:ext cx="12184602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8C2B03-485F-49E9-8BF4-0C1E2FCE5D02}"/>
              </a:ext>
            </a:extLst>
          </p:cNvPr>
          <p:cNvSpPr txBox="1"/>
          <p:nvPr/>
        </p:nvSpPr>
        <p:spPr>
          <a:xfrm>
            <a:off x="0" y="192703"/>
            <a:ext cx="12172750" cy="596771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 SỐ ĐỊNH HƯỚNG, GIẢI PHÁP TRỌNG TÂM</a:t>
            </a:r>
            <a:endParaRPr lang="en-US" sz="6000" b="1" dirty="0">
              <a:solidFill>
                <a:srgbClr val="C000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ACB85-9B60-39B2-DA92-C6DF99512A30}"/>
              </a:ext>
            </a:extLst>
          </p:cNvPr>
          <p:cNvSpPr/>
          <p:nvPr/>
        </p:nvSpPr>
        <p:spPr>
          <a:xfrm>
            <a:off x="4039021" y="800984"/>
            <a:ext cx="4088844" cy="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C45DA-5A4D-4554-A6FF-57D2B1545856}"/>
              </a:ext>
            </a:extLst>
          </p:cNvPr>
          <p:cNvSpPr txBox="1"/>
          <p:nvPr/>
        </p:nvSpPr>
        <p:spPr>
          <a:xfrm>
            <a:off x="1460018" y="1181853"/>
            <a:ext cx="10318266" cy="1015663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Hoàn thiện thể chế, cơ chế phân cấp, phân quyền</a:t>
            </a:r>
            <a:r>
              <a:rPr lang="en-US" sz="2000" i="1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Trung ương tập trung kiến tạo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chính sách, chuẩn hóa dữ liệu; các cấp, các ngành chủ động tổ chức thực hiện, chịu trách nhiệm kết quả số hóa trong phạm vi được giao.</a:t>
            </a:r>
            <a:endParaRPr lang="en-VN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882254-0667-1A8F-FEBF-A362BA0BE61B}"/>
              </a:ext>
            </a:extLst>
          </p:cNvPr>
          <p:cNvSpPr/>
          <p:nvPr/>
        </p:nvSpPr>
        <p:spPr>
          <a:xfrm>
            <a:off x="355897" y="1256881"/>
            <a:ext cx="881630" cy="849088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CEAA3-BD93-9C08-0D61-DA5A9DA221DA}"/>
              </a:ext>
            </a:extLst>
          </p:cNvPr>
          <p:cNvSpPr txBox="1"/>
          <p:nvPr/>
        </p:nvSpPr>
        <p:spPr>
          <a:xfrm>
            <a:off x="355897" y="1460506"/>
            <a:ext cx="88163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8C45DA-5A4D-4554-A6FF-57D2B1545856}"/>
              </a:ext>
            </a:extLst>
          </p:cNvPr>
          <p:cNvSpPr txBox="1"/>
          <p:nvPr/>
        </p:nvSpPr>
        <p:spPr>
          <a:xfrm>
            <a:off x="1460018" y="2322597"/>
            <a:ext cx="10318266" cy="1015663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Xây dựng và kết nối hệ sinh thái dữ liệu quốc gia của hệ thống chính trị</a:t>
            </a:r>
            <a:r>
              <a:rPr lang="en-US" sz="2000" i="1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bảo đảm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liên thông giữa các cơ quan Đảng, Nhà nước, Mặt trận và các tổ chức chính trị – xã hội, phục vụ lãnh đạo, điều hành, giam sát và phục vụ Nhân dân dựa trên dữ liệu.</a:t>
            </a:r>
            <a:endParaRPr lang="en-VN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882254-0667-1A8F-FEBF-A362BA0BE61B}"/>
              </a:ext>
            </a:extLst>
          </p:cNvPr>
          <p:cNvSpPr/>
          <p:nvPr/>
        </p:nvSpPr>
        <p:spPr>
          <a:xfrm>
            <a:off x="355897" y="2384925"/>
            <a:ext cx="881630" cy="849088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BCEAA3-BD93-9C08-0D61-DA5A9DA221DA}"/>
              </a:ext>
            </a:extLst>
          </p:cNvPr>
          <p:cNvSpPr txBox="1"/>
          <p:nvPr/>
        </p:nvSpPr>
        <p:spPr>
          <a:xfrm>
            <a:off x="355897" y="2588550"/>
            <a:ext cx="88163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C45DA-5A4D-4554-A6FF-57D2B1545856}"/>
              </a:ext>
            </a:extLst>
          </p:cNvPr>
          <p:cNvSpPr txBox="1"/>
          <p:nvPr/>
        </p:nvSpPr>
        <p:spPr>
          <a:xfrm>
            <a:off x="1460018" y="3473993"/>
            <a:ext cx="10318266" cy="1015663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Tái cấu trúc quy trình nghiệp vụ, đổi mới phương thức lãnh đạo, điều hành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, gắn chặt công nghệ số với cải cách hành chính và đổi mới lề lối làm việc của từng cơ quan trong hệ thống chính trị.</a:t>
            </a:r>
            <a:endParaRPr lang="en-VN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882254-0667-1A8F-FEBF-A362BA0BE61B}"/>
              </a:ext>
            </a:extLst>
          </p:cNvPr>
          <p:cNvSpPr/>
          <p:nvPr/>
        </p:nvSpPr>
        <p:spPr>
          <a:xfrm>
            <a:off x="355897" y="3536321"/>
            <a:ext cx="881630" cy="849088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BCEAA3-BD93-9C08-0D61-DA5A9DA221DA}"/>
              </a:ext>
            </a:extLst>
          </p:cNvPr>
          <p:cNvSpPr txBox="1"/>
          <p:nvPr/>
        </p:nvSpPr>
        <p:spPr>
          <a:xfrm>
            <a:off x="355897" y="3739946"/>
            <a:ext cx="88163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8C45DA-5A4D-4554-A6FF-57D2B1545856}"/>
              </a:ext>
            </a:extLst>
          </p:cNvPr>
          <p:cNvSpPr txBox="1"/>
          <p:nvPr/>
        </p:nvSpPr>
        <p:spPr>
          <a:xfrm>
            <a:off x="1460018" y="4619365"/>
            <a:ext cx="10318266" cy="1015663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Phát triển nhân lực và văn hóa số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trong toàn hệ thống chính trị, chú trọng đào tạo, 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bồi dưỡng kỹ năng số cho cán bộ chủ chốt, nhất là ở cấp cơ sở – nơi trực tiếp tiếp xúc và phục vụ người dân.</a:t>
            </a:r>
            <a:endParaRPr lang="en-VN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882254-0667-1A8F-FEBF-A362BA0BE61B}"/>
              </a:ext>
            </a:extLst>
          </p:cNvPr>
          <p:cNvSpPr/>
          <p:nvPr/>
        </p:nvSpPr>
        <p:spPr>
          <a:xfrm>
            <a:off x="355897" y="4656293"/>
            <a:ext cx="881630" cy="849088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BCEAA3-BD93-9C08-0D61-DA5A9DA221DA}"/>
              </a:ext>
            </a:extLst>
          </p:cNvPr>
          <p:cNvSpPr txBox="1"/>
          <p:nvPr/>
        </p:nvSpPr>
        <p:spPr>
          <a:xfrm>
            <a:off x="355897" y="4859918"/>
            <a:ext cx="88163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C45DA-5A4D-4554-A6FF-57D2B1545856}"/>
              </a:ext>
            </a:extLst>
          </p:cNvPr>
          <p:cNvSpPr txBox="1"/>
          <p:nvPr/>
        </p:nvSpPr>
        <p:spPr>
          <a:xfrm>
            <a:off x="1460018" y="5754049"/>
            <a:ext cx="10318266" cy="707886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Bảo đảm an toàn, an ninh mạng và chủ quyền số</a:t>
            </a:r>
            <a:r>
              <a:rPr lang="en-US" sz="2000" i="1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 coi đây là nền tảng của niềm tin chính trị và là điều kiện tiên quyết cho mọi hoạt động số hóa.</a:t>
            </a:r>
            <a:endParaRPr lang="en-VN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882254-0667-1A8F-FEBF-A362BA0BE61B}"/>
              </a:ext>
            </a:extLst>
          </p:cNvPr>
          <p:cNvSpPr/>
          <p:nvPr/>
        </p:nvSpPr>
        <p:spPr>
          <a:xfrm>
            <a:off x="355897" y="5679247"/>
            <a:ext cx="881630" cy="849088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BCEAA3-BD93-9C08-0D61-DA5A9DA221DA}"/>
              </a:ext>
            </a:extLst>
          </p:cNvPr>
          <p:cNvSpPr txBox="1"/>
          <p:nvPr/>
        </p:nvSpPr>
        <p:spPr>
          <a:xfrm>
            <a:off x="355897" y="5882872"/>
            <a:ext cx="881630" cy="461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40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4649-4DC4-5085-0D20-3EFBBF059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275371" y="3168465"/>
            <a:ext cx="2202428" cy="1739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Picture 4" descr="A white and orange striped surface&#10;&#10;Description automatically generated">
            <a:extLst>
              <a:ext uri="{FF2B5EF4-FFF2-40B4-BE49-F238E27FC236}">
                <a16:creationId xmlns:a16="http://schemas.microsoft.com/office/drawing/2014/main" id="{2A470024-5F50-F5EC-3704-DC57BDDBD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2" y="-394"/>
            <a:ext cx="12184602" cy="685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BB4ADCC4-3A3E-4214-91E5-575D154E19A4}"/>
              </a:ext>
            </a:extLst>
          </p:cNvPr>
          <p:cNvSpPr txBox="1"/>
          <p:nvPr/>
        </p:nvSpPr>
        <p:spPr>
          <a:xfrm>
            <a:off x="94013" y="273964"/>
            <a:ext cx="3541614" cy="71988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57600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KẾT LUẬN</a:t>
            </a:r>
            <a:endParaRPr lang="en-US" sz="40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ight Arrow 3">
            <a:extLst>
              <a:ext uri="{FF2B5EF4-FFF2-40B4-BE49-F238E27FC236}">
                <a16:creationId xmlns:a16="http://schemas.microsoft.com/office/drawing/2014/main" id="{62CD45AD-2C14-4802-87FB-7520488E41DE}"/>
              </a:ext>
            </a:extLst>
          </p:cNvPr>
          <p:cNvSpPr/>
          <p:nvPr/>
        </p:nvSpPr>
        <p:spPr>
          <a:xfrm>
            <a:off x="81572" y="2532839"/>
            <a:ext cx="3960071" cy="2375604"/>
          </a:xfrm>
          <a:prstGeom prst="rightArrow">
            <a:avLst>
              <a:gd name="adj1" fmla="val 73994"/>
              <a:gd name="adj2" fmla="val 38003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 đổi số</a:t>
            </a:r>
            <a:r>
              <a:rPr lang="en-US" sz="24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2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Đổi mới toàn diện </a:t>
            </a:r>
            <a:r>
              <a:rPr lang="en-US" sz="22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2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vi-VN" sz="2200" b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 duy và phương thức phục vụ Nhân dân</a:t>
            </a:r>
            <a:endParaRPr lang="en-US" sz="22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23FD16A5-CB75-474F-8CF7-3AA2D090996D}"/>
              </a:ext>
            </a:extLst>
          </p:cNvPr>
          <p:cNvSpPr/>
          <p:nvPr/>
        </p:nvSpPr>
        <p:spPr>
          <a:xfrm>
            <a:off x="4041643" y="1015455"/>
            <a:ext cx="7896357" cy="5212989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77801C6-935F-4A7C-9A01-92DB968E17FE}"/>
              </a:ext>
            </a:extLst>
          </p:cNvPr>
          <p:cNvSpPr/>
          <p:nvPr/>
        </p:nvSpPr>
        <p:spPr>
          <a:xfrm>
            <a:off x="4141217" y="1092200"/>
            <a:ext cx="7705348" cy="50292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0" algn="just"/>
            <a:endParaRPr lang="en-US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2CF284-4A44-4C19-82B7-0C45DAAC7CF1}"/>
              </a:ext>
            </a:extLst>
          </p:cNvPr>
          <p:cNvGrpSpPr/>
          <p:nvPr/>
        </p:nvGrpSpPr>
        <p:grpSpPr>
          <a:xfrm rot="1804820">
            <a:off x="1433051" y="440597"/>
            <a:ext cx="2095884" cy="2704095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:a16="http://schemas.microsoft.com/office/drawing/2014/main" id="{CA45EFCC-AE5F-4178-B861-83AC1F487886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:a16="http://schemas.microsoft.com/office/drawing/2014/main" id="{78FCDDEC-D939-4588-8F1F-2D5C3FA4795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:a16="http://schemas.microsoft.com/office/drawing/2014/main" id="{8633EE6A-9292-45FB-8BAF-EA11C4C69265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08D7AFFB-3197-46B7-8D08-E0BFC34D319D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 descr="A light in the dark&#10;&#10;AI-generated content may be incorrect.">
            <a:extLst>
              <a:ext uri="{FF2B5EF4-FFF2-40B4-BE49-F238E27FC236}">
                <a16:creationId xmlns:a16="http://schemas.microsoft.com/office/drawing/2014/main" id="{A4D36198-13C8-4A45-BE13-03B3DE006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21649"/>
          <a:stretch>
            <a:fillRect/>
          </a:stretch>
        </p:blipFill>
        <p:spPr>
          <a:xfrm rot="20666481">
            <a:off x="2035866" y="878154"/>
            <a:ext cx="2105846" cy="20833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0F4336-1E53-4C94-B9F9-64022E9A4E9B}"/>
              </a:ext>
            </a:extLst>
          </p:cNvPr>
          <p:cNvSpPr txBox="1"/>
          <p:nvPr/>
        </p:nvSpPr>
        <p:spPr>
          <a:xfrm>
            <a:off x="5300502" y="1459599"/>
            <a:ext cx="6361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Chuyển đổi số trong hệ thống chính trị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không chỉ là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ứng dụng công nghệ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mà là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đổi mới toàn diện tư duy lãnh đạo, phương thức làm việc và phong cách phục vụ Nhân dân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hướng tới một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 thống chính trị liêm chính, hiệu lực, hiệu quả, gần dân, vì dân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 tưởng rằng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với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 lãnh đạo thống nhất của Đảng, sự phối hợp của các cấp, các ngành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sự đồng hành của các doanh nghiệp và toàn dân, chuyển đổi số trong hệ thống chính trị sẽ trở thành động lực chủ đạo cho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xây dựng </a:t>
            </a:r>
            <a:r>
              <a:rPr lang="en-US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nền quản trị quốc gia hiện đại, tinh gọn, phục vụ Nhân dân ngày càng tốt hơn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30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9506</TotalTime>
  <Words>1127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MiSans Heavy</vt:lpstr>
      <vt:lpstr>Segoe UI</vt:lpstr>
      <vt:lpstr>Segoe UI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VPTW Đảng-Thamluan NgayCĐS 10.10-BKHCN</dc:title>
  <dc:creator>MTHAI</dc:creator>
  <cp:lastModifiedBy>MTHAI</cp:lastModifiedBy>
  <cp:revision>646</cp:revision>
  <dcterms:created xsi:type="dcterms:W3CDTF">2021-07-05T08:52:00Z</dcterms:created>
  <dcterms:modified xsi:type="dcterms:W3CDTF">2025-10-20T09:10:41Z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6CF498F9B29A47A68DC303470E4341D9</vt:lpwstr>
  </property>
  <property fmtid="{D5CDD505-2E9C-101B-9397-08002B2CF9AE}" pid="3" name="KSOProductBuildVer">
    <vt:lpwstr>1033-11.2.0.10426</vt:lpwstr>
  </property>
</Properties>
</file>